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  <p:sldMasterId id="2147483724" r:id="rId2"/>
    <p:sldMasterId id="2147483772" r:id="rId3"/>
  </p:sldMasterIdLst>
  <p:notesMasterIdLst>
    <p:notesMasterId r:id="rId45"/>
  </p:notesMasterIdLst>
  <p:handoutMasterIdLst>
    <p:handoutMasterId r:id="rId46"/>
  </p:handoutMasterIdLst>
  <p:sldIdLst>
    <p:sldId id="269" r:id="rId4"/>
    <p:sldId id="575" r:id="rId5"/>
    <p:sldId id="585" r:id="rId6"/>
    <p:sldId id="586" r:id="rId7"/>
    <p:sldId id="548" r:id="rId8"/>
    <p:sldId id="542" r:id="rId9"/>
    <p:sldId id="587" r:id="rId10"/>
    <p:sldId id="628" r:id="rId11"/>
    <p:sldId id="550" r:id="rId12"/>
    <p:sldId id="559" r:id="rId13"/>
    <p:sldId id="626" r:id="rId14"/>
    <p:sldId id="561" r:id="rId15"/>
    <p:sldId id="592" r:id="rId16"/>
    <p:sldId id="629" r:id="rId17"/>
    <p:sldId id="630" r:id="rId18"/>
    <p:sldId id="557" r:id="rId19"/>
    <p:sldId id="596" r:id="rId20"/>
    <p:sldId id="597" r:id="rId21"/>
    <p:sldId id="598" r:id="rId22"/>
    <p:sldId id="631" r:id="rId23"/>
    <p:sldId id="632" r:id="rId24"/>
    <p:sldId id="546" r:id="rId25"/>
    <p:sldId id="528" r:id="rId26"/>
    <p:sldId id="566" r:id="rId27"/>
    <p:sldId id="535" r:id="rId28"/>
    <p:sldId id="599" r:id="rId29"/>
    <p:sldId id="600" r:id="rId30"/>
    <p:sldId id="536" r:id="rId31"/>
    <p:sldId id="537" r:id="rId32"/>
    <p:sldId id="580" r:id="rId33"/>
    <p:sldId id="581" r:id="rId34"/>
    <p:sldId id="611" r:id="rId35"/>
    <p:sldId id="627" r:id="rId36"/>
    <p:sldId id="633" r:id="rId37"/>
    <p:sldId id="634" r:id="rId38"/>
    <p:sldId id="635" r:id="rId39"/>
    <p:sldId id="637" r:id="rId40"/>
    <p:sldId id="636" r:id="rId41"/>
    <p:sldId id="638" r:id="rId42"/>
    <p:sldId id="639" r:id="rId43"/>
    <p:sldId id="544" r:id="rId44"/>
  </p:sldIdLst>
  <p:sldSz cx="9906000" cy="6858000" type="A4"/>
  <p:notesSz cx="6735763" cy="9866313"/>
  <p:defaultTextStyle>
    <a:defPPr>
      <a:defRPr lang="ko-KR"/>
    </a:defPPr>
    <a:lvl1pPr marL="0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49BBFDA-9569-43B1-941C-04CBC510CD5D}">
          <p14:sldIdLst>
            <p14:sldId id="269"/>
            <p14:sldId id="575"/>
            <p14:sldId id="585"/>
            <p14:sldId id="586"/>
            <p14:sldId id="548"/>
            <p14:sldId id="542"/>
            <p14:sldId id="587"/>
            <p14:sldId id="628"/>
            <p14:sldId id="550"/>
            <p14:sldId id="559"/>
            <p14:sldId id="626"/>
            <p14:sldId id="561"/>
            <p14:sldId id="592"/>
            <p14:sldId id="629"/>
            <p14:sldId id="630"/>
            <p14:sldId id="557"/>
            <p14:sldId id="596"/>
            <p14:sldId id="597"/>
            <p14:sldId id="598"/>
            <p14:sldId id="631"/>
            <p14:sldId id="632"/>
            <p14:sldId id="546"/>
            <p14:sldId id="528"/>
            <p14:sldId id="566"/>
            <p14:sldId id="535"/>
            <p14:sldId id="599"/>
            <p14:sldId id="600"/>
            <p14:sldId id="536"/>
            <p14:sldId id="537"/>
            <p14:sldId id="580"/>
            <p14:sldId id="581"/>
            <p14:sldId id="611"/>
            <p14:sldId id="627"/>
            <p14:sldId id="633"/>
            <p14:sldId id="634"/>
            <p14:sldId id="635"/>
            <p14:sldId id="637"/>
            <p14:sldId id="636"/>
            <p14:sldId id="638"/>
            <p14:sldId id="639"/>
            <p14:sldId id="544"/>
          </p14:sldIdLst>
        </p14:section>
      </p14:sectionLst>
    </p:ext>
    <p:ext uri="{EFAFB233-063F-42B5-8137-9DF3F51BA10A}">
      <p15:sldGuideLst xmlns:p15="http://schemas.microsoft.com/office/powerpoint/2012/main">
        <p15:guide id="3" pos="4549" userDrawn="1">
          <p15:clr>
            <a:srgbClr val="A4A3A4"/>
          </p15:clr>
        </p15:guide>
        <p15:guide id="4" pos="5796" userDrawn="1">
          <p15:clr>
            <a:srgbClr val="A4A3A4"/>
          </p15:clr>
        </p15:guide>
        <p15:guide id="7" pos="3097" userDrawn="1">
          <p15:clr>
            <a:srgbClr val="A4A3A4"/>
          </p15:clr>
        </p15:guide>
        <p15:guide id="8" orient="horz" pos="4178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  <p15:guide id="15" pos="3914" userDrawn="1">
          <p15:clr>
            <a:srgbClr val="A4A3A4"/>
          </p15:clr>
        </p15:guide>
        <p15:guide id="17" orient="horz" userDrawn="1">
          <p15:clr>
            <a:srgbClr val="A4A3A4"/>
          </p15:clr>
        </p15:guide>
        <p15:guide id="20" pos="3483" userDrawn="1">
          <p15:clr>
            <a:srgbClr val="A4A3A4"/>
          </p15:clr>
        </p15:guide>
        <p15:guide id="21" pos="2780" userDrawn="1">
          <p15:clr>
            <a:srgbClr val="A4A3A4"/>
          </p15:clr>
        </p15:guide>
        <p15:guide id="23" pos="2372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6" orient="horz" pos="2137" userDrawn="1">
          <p15:clr>
            <a:srgbClr val="A4A3A4"/>
          </p15:clr>
        </p15:guide>
        <p15:guide id="27" orient="horz" pos="3634" userDrawn="1">
          <p15:clr>
            <a:srgbClr val="A4A3A4"/>
          </p15:clr>
        </p15:guide>
        <p15:guide id="28" orient="horz" pos="3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CC"/>
    <a:srgbClr val="0000A4"/>
    <a:srgbClr val="ED7D31"/>
    <a:srgbClr val="7F7F7F"/>
    <a:srgbClr val="F2F2F2"/>
    <a:srgbClr val="FF6600"/>
    <a:srgbClr val="CC00FF"/>
    <a:srgbClr val="FF99FF"/>
    <a:srgbClr val="635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60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96" y="348"/>
      </p:cViewPr>
      <p:guideLst>
        <p:guide pos="4549"/>
        <p:guide pos="5796"/>
        <p:guide pos="3097"/>
        <p:guide orient="horz" pos="4178"/>
        <p:guide orient="horz" pos="1003"/>
        <p:guide pos="3914"/>
        <p:guide orient="horz"/>
        <p:guide pos="3483"/>
        <p:guide pos="2780"/>
        <p:guide pos="2372"/>
        <p:guide orient="horz" pos="3838"/>
        <p:guide orient="horz" pos="2137"/>
        <p:guide orient="horz" pos="3634"/>
        <p:guide orient="horz" pos="306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1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3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46F42610-14FF-4B40-B4B6-786DE4FB8FEA}" type="datetime1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3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BA50B1B2-6258-41F2-9629-A1D893779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243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6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513A899E-F476-4791-9F16-0B14047B11F2}" type="datetime1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5200" y="1233488"/>
            <a:ext cx="4805363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36" tIns="45318" rIns="90636" bIns="453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0636" tIns="45318" rIns="90636" bIns="453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6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E7091564-0DFD-4FA7-A9C8-3D427F108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755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7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38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3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213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97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17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7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6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26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7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26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433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50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7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9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34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6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92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59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36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73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8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828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545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90141" y="1186481"/>
            <a:ext cx="8925719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35401">
              <a:lnSpc>
                <a:spcPct val="100000"/>
              </a:lnSpc>
              <a:spcBef>
                <a:spcPts val="0"/>
              </a:spcBef>
              <a:buSzTx/>
              <a:buNone/>
              <a:defRPr sz="2235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229920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0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9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32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613036" y="6569802"/>
            <a:ext cx="222885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88" dirty="0"/>
              <a:t>- </a:t>
            </a:r>
            <a:fld id="{5733F733-A97E-45C7-8208-292F002894F6}" type="slidenum">
              <a:rPr lang="ko-KR" altLang="en-US" sz="1088" smtClean="0"/>
              <a:pPr algn="r"/>
              <a:t>‹#›</a:t>
            </a:fld>
            <a:r>
              <a:rPr lang="ko-KR" altLang="en-US" sz="1088" dirty="0"/>
              <a:t> </a:t>
            </a:r>
            <a:r>
              <a:rPr lang="en-US" altLang="ko-KR" sz="1088" dirty="0"/>
              <a:t>-</a:t>
            </a:r>
            <a:endParaRPr lang="ko-KR" altLang="en-US" sz="1088" dirty="0"/>
          </a:p>
        </p:txBody>
      </p:sp>
    </p:spTree>
    <p:extLst>
      <p:ext uri="{BB962C8B-B14F-4D97-AF65-F5344CB8AC3E}">
        <p14:creationId xmlns:p14="http://schemas.microsoft.com/office/powerpoint/2010/main" val="407531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5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245"/>
            <a:ext cx="9906000" cy="646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1977" y="2501122"/>
            <a:ext cx="855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Carbon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and </a:t>
            </a:r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Oxygen dripline</a:t>
            </a:r>
            <a:r>
              <a:rPr lang="ko-KR" altLang="en-US" sz="36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 Nuclear Lattice Effective Field Theory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424086" y="6458464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72" y="6175911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5859" y="4774538"/>
            <a:ext cx="8367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800" dirty="0"/>
              <a:t>Young-Ho Song (IRIS, IBS)</a:t>
            </a:r>
          </a:p>
          <a:p>
            <a:pPr lvl="1"/>
            <a:r>
              <a:rPr lang="en-US" altLang="ko-KR" sz="2800" dirty="0">
                <a:solidFill>
                  <a:srgbClr val="FF0000"/>
                </a:solidFill>
              </a:rPr>
              <a:t>NLEFT collaboration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952999" y="5732952"/>
            <a:ext cx="4746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800" dirty="0" smtClean="0"/>
              <a:t>2nd Korea-Japan Nuclear Physics Workshop, 2023.11.13, IBS, Daejeon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98500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Auxiliary Field Monte Carlo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056" y="1704976"/>
            <a:ext cx="4114800" cy="14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03" y="2945824"/>
            <a:ext cx="4335094" cy="353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07748"/>
            <a:ext cx="408386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985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Hamiltonian in auxiliary field lattice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06" y="1376123"/>
            <a:ext cx="9237387" cy="10493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98" y="2399355"/>
            <a:ext cx="5925377" cy="914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72" y="3459511"/>
            <a:ext cx="8482154" cy="11994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72" y="4781595"/>
            <a:ext cx="5410712" cy="91135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911273" y="4804556"/>
            <a:ext cx="3994727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fermion amplitude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Integration over auxiliary fields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M.C. integral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300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657551"/>
            <a:ext cx="8818102" cy="597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Has been successfully applied to </a:t>
            </a:r>
          </a:p>
          <a:p>
            <a:pPr lvl="1"/>
            <a:r>
              <a:rPr lang="en-US" altLang="ko-KR" dirty="0"/>
              <a:t>Nuclear matter, Cold atom, dilute fermion system</a:t>
            </a:r>
          </a:p>
          <a:p>
            <a:pPr lvl="1"/>
            <a:r>
              <a:rPr lang="en-US" altLang="ko-KR" dirty="0"/>
              <a:t>Finite nuclei (A&lt;=50) </a:t>
            </a:r>
          </a:p>
          <a:p>
            <a:pPr lvl="1"/>
            <a:r>
              <a:rPr lang="en-US" altLang="ko-KR" dirty="0"/>
              <a:t>First ab-initio calculation of Hoyle state</a:t>
            </a:r>
          </a:p>
          <a:p>
            <a:pPr lvl="1"/>
            <a:r>
              <a:rPr lang="en-US" altLang="ko-KR" dirty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and </a:t>
            </a:r>
            <a:r>
              <a:rPr lang="en-US" altLang="ko-KR" baseline="30000" dirty="0"/>
              <a:t>16</a:t>
            </a:r>
            <a:r>
              <a:rPr lang="en-US" altLang="ko-KR" dirty="0"/>
              <a:t>O</a:t>
            </a:r>
          </a:p>
          <a:p>
            <a:pPr lvl="1"/>
            <a:r>
              <a:rPr lang="en-US" altLang="ko-KR" dirty="0"/>
              <a:t>NN scattering, N-D scattering</a:t>
            </a:r>
          </a:p>
          <a:p>
            <a:pPr lvl="1"/>
            <a:r>
              <a:rPr lang="en-US" altLang="ko-KR" dirty="0"/>
              <a:t>Alpha-alpha scattering</a:t>
            </a:r>
          </a:p>
          <a:p>
            <a:pPr lvl="1"/>
            <a:r>
              <a:rPr lang="en-US" altLang="ko-KR" dirty="0"/>
              <a:t>radiative capture, fusion </a:t>
            </a:r>
          </a:p>
          <a:p>
            <a:pPr lvl="1"/>
            <a:r>
              <a:rPr lang="en-US" altLang="ko-KR" dirty="0"/>
              <a:t>Etc.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79" y="1911886"/>
            <a:ext cx="1773316" cy="20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3916871"/>
            <a:ext cx="3038475" cy="4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81801" y="1516859"/>
            <a:ext cx="2076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The first ab-initio calculation of </a:t>
            </a:r>
          </a:p>
          <a:p>
            <a:r>
              <a:rPr lang="en-US" altLang="ko-KR" sz="1100" dirty="0"/>
              <a:t>Hoyle state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5" y="4944629"/>
            <a:ext cx="1839196" cy="1648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7295" y="6092825"/>
            <a:ext cx="4054764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initio alpha-alpha scattering</a:t>
            </a:r>
          </a:p>
          <a:p>
            <a:r>
              <a:rPr lang="en-US" dirty="0"/>
              <a:t>( Nature 528, 111-114(2015))</a:t>
            </a:r>
          </a:p>
        </p:txBody>
      </p:sp>
      <p:pic>
        <p:nvPicPr>
          <p:cNvPr id="9" name="Picture 2" descr="fig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68" y="5188675"/>
            <a:ext cx="1650882" cy="146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7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Chiral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73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Lattice chiral Hamiltonian at Leading order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At Leading order, kinetic energy + contact interaction + one pion exchange   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84" y="2042938"/>
            <a:ext cx="3277057" cy="5525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29" y="2652008"/>
            <a:ext cx="6158742" cy="13653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629" y="4081704"/>
            <a:ext cx="4525385" cy="6616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52189" y="4168164"/>
            <a:ext cx="342798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Long range OPE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(Perturbative) Coulomb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243" y="5576639"/>
            <a:ext cx="2958757" cy="10323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72821" y="5901619"/>
            <a:ext cx="18023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Contact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rcRect t="17161"/>
          <a:stretch/>
        </p:blipFill>
        <p:spPr>
          <a:xfrm>
            <a:off x="1170964" y="4871784"/>
            <a:ext cx="3057036" cy="5650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25075" y="2724789"/>
            <a:ext cx="18023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Kinetic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486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Improved action with non-locality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8338" y="1592263"/>
            <a:ext cx="8532812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In practical calculation, sign problem and convergence of perturbation have to be taken care of.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To improve the non-perturbative calculation, </a:t>
            </a:r>
            <a:endParaRPr lang="en-US" altLang="ko-KR" dirty="0" smtClean="0"/>
          </a:p>
          <a:p>
            <a:r>
              <a:rPr lang="en-US" altLang="ko-KR" dirty="0" smtClean="0"/>
              <a:t>     Local and non-local smearing of contact interaction are introduced.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8" y="3574674"/>
            <a:ext cx="6462135" cy="612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52" y="4868863"/>
            <a:ext cx="3364262" cy="13905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5418" y="3725643"/>
            <a:ext cx="2258037" cy="3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00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33400"/>
            <a:ext cx="5158363" cy="182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514600"/>
            <a:ext cx="3508661" cy="580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31" y="3095171"/>
            <a:ext cx="2895600" cy="455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07" y="3645435"/>
            <a:ext cx="1733792" cy="3953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5244" y="4868863"/>
            <a:ext cx="250435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Only Four parameters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1741" y="4632204"/>
            <a:ext cx="6878010" cy="20100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298" y="1828800"/>
            <a:ext cx="3528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Minimal nuclear interaction</a:t>
            </a:r>
          </a:p>
          <a:p>
            <a:r>
              <a:rPr lang="en-US" altLang="ko-KR" sz="1600" dirty="0"/>
              <a:t>Which reproduce  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Light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medium mass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neutron matter </a:t>
            </a:r>
          </a:p>
          <a:p>
            <a:r>
              <a:rPr lang="en-US" altLang="ko-KR" sz="1600" dirty="0"/>
              <a:t>simultaneously up to few percent error in binding energy and charge radius</a:t>
            </a: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24814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87" y="1546219"/>
            <a:ext cx="5497300" cy="34137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4" y="1671782"/>
            <a:ext cx="3772477" cy="27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83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327" y="1917199"/>
            <a:ext cx="3717348" cy="3402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1" y="1917199"/>
            <a:ext cx="4227944" cy="3462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087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Nuclear Lattice Effective Field Theory Collaboration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err="1"/>
              <a:t>Serdar</a:t>
            </a:r>
            <a:r>
              <a:rPr lang="en-US" altLang="ko-KR" dirty="0"/>
              <a:t> </a:t>
            </a:r>
            <a:r>
              <a:rPr lang="en-US" altLang="ko-KR" dirty="0" err="1"/>
              <a:t>Elhatisari</a:t>
            </a:r>
            <a:r>
              <a:rPr lang="en-US" altLang="ko-KR" dirty="0"/>
              <a:t>(Gaziantep Islam Science and Technology) </a:t>
            </a:r>
          </a:p>
          <a:p>
            <a:r>
              <a:rPr lang="en-US" altLang="ko-KR" dirty="0"/>
              <a:t>Lukas </a:t>
            </a:r>
            <a:r>
              <a:rPr lang="en-US" altLang="ko-KR" dirty="0" err="1"/>
              <a:t>Bovermann</a:t>
            </a:r>
            <a:r>
              <a:rPr lang="en-US" altLang="ko-KR" dirty="0"/>
              <a:t>(Ruhr)</a:t>
            </a:r>
          </a:p>
          <a:p>
            <a:r>
              <a:rPr lang="en-US" altLang="ko-KR" dirty="0" err="1"/>
              <a:t>Evgeny</a:t>
            </a:r>
            <a:r>
              <a:rPr lang="en-US" altLang="ko-KR" dirty="0"/>
              <a:t> </a:t>
            </a:r>
            <a:r>
              <a:rPr lang="en-US" altLang="ko-KR" dirty="0" err="1"/>
              <a:t>Epelbaum</a:t>
            </a:r>
            <a:r>
              <a:rPr lang="en-US" altLang="ko-KR" dirty="0"/>
              <a:t> (Bochum)</a:t>
            </a:r>
          </a:p>
          <a:p>
            <a:r>
              <a:rPr lang="en-US" altLang="ko-KR" dirty="0"/>
              <a:t>Dillon Frame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Fabian </a:t>
            </a:r>
            <a:r>
              <a:rPr lang="en-US" altLang="ko-KR" dirty="0" err="1"/>
              <a:t>Hildenbrand</a:t>
            </a:r>
            <a:r>
              <a:rPr lang="en-US" altLang="ko-KR" dirty="0"/>
              <a:t>(Darmstadt)</a:t>
            </a:r>
          </a:p>
          <a:p>
            <a:r>
              <a:rPr lang="en-US" altLang="ko-KR" dirty="0"/>
              <a:t>Hermann Krebs(Ruhr)</a:t>
            </a:r>
          </a:p>
          <a:p>
            <a:r>
              <a:rPr lang="en-US" altLang="ko-KR" dirty="0" err="1"/>
              <a:t>Timo</a:t>
            </a:r>
            <a:r>
              <a:rPr lang="en-US" altLang="ko-KR" dirty="0"/>
              <a:t> A. </a:t>
            </a:r>
            <a:r>
              <a:rPr lang="en-US" altLang="ko-KR" dirty="0" err="1"/>
              <a:t>Lähde</a:t>
            </a:r>
            <a:r>
              <a:rPr lang="en-US" altLang="ko-KR" dirty="0"/>
              <a:t>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Dean Lee (MSU)</a:t>
            </a:r>
          </a:p>
          <a:p>
            <a:r>
              <a:rPr lang="en-US" altLang="ko-KR" dirty="0"/>
              <a:t>Ning Li(Sun </a:t>
            </a:r>
            <a:r>
              <a:rPr lang="en-US" altLang="ko-KR" dirty="0" err="1"/>
              <a:t>Yat-sen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Bing-Nan Lu( Graduate School of China Academy of Engineering Physic)</a:t>
            </a:r>
          </a:p>
          <a:p>
            <a:r>
              <a:rPr lang="en-US" altLang="ko-KR" dirty="0" err="1">
                <a:solidFill>
                  <a:srgbClr val="0000FF"/>
                </a:solidFill>
              </a:rPr>
              <a:t>Myungkuk</a:t>
            </a:r>
            <a:r>
              <a:rPr lang="en-US" altLang="ko-KR" dirty="0">
                <a:solidFill>
                  <a:srgbClr val="0000FF"/>
                </a:solidFill>
              </a:rPr>
              <a:t> Kim(CENS,IBS) 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Youngman Kim (CENS,IBS)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Young-Ho Song(IRIS,IBS)</a:t>
            </a:r>
          </a:p>
          <a:p>
            <a:r>
              <a:rPr lang="en-US" altLang="ko-KR" dirty="0" err="1"/>
              <a:t>Yuanzhuo</a:t>
            </a:r>
            <a:r>
              <a:rPr lang="en-US" altLang="ko-KR" dirty="0"/>
              <a:t> Ma(Peking)</a:t>
            </a:r>
          </a:p>
          <a:p>
            <a:r>
              <a:rPr lang="en-US" altLang="ko-KR" dirty="0"/>
              <a:t>Ulf-G. </a:t>
            </a:r>
            <a:r>
              <a:rPr lang="en-US" altLang="ko-KR" dirty="0" err="1"/>
              <a:t>Meißner</a:t>
            </a:r>
            <a:r>
              <a:rPr lang="en-US" altLang="ko-KR" dirty="0"/>
              <a:t> (Bonn/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Gautam</a:t>
            </a:r>
            <a:r>
              <a:rPr lang="en-US" altLang="ko-KR" dirty="0"/>
              <a:t> </a:t>
            </a:r>
            <a:r>
              <a:rPr lang="en-US" altLang="ko-KR" dirty="0" err="1"/>
              <a:t>Rupak</a:t>
            </a:r>
            <a:r>
              <a:rPr lang="en-US" altLang="ko-KR" dirty="0"/>
              <a:t>(Mississippi State)</a:t>
            </a:r>
          </a:p>
          <a:p>
            <a:r>
              <a:rPr lang="en-US" altLang="ko-KR" dirty="0" err="1"/>
              <a:t>Shihang</a:t>
            </a:r>
            <a:r>
              <a:rPr lang="en-US" altLang="ko-KR" dirty="0"/>
              <a:t> Shen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Gianluca</a:t>
            </a:r>
            <a:r>
              <a:rPr lang="en-US" altLang="ko-KR" dirty="0"/>
              <a:t> </a:t>
            </a:r>
            <a:r>
              <a:rPr lang="en-US" altLang="ko-KR" dirty="0" err="1"/>
              <a:t>Stellin</a:t>
            </a:r>
            <a:r>
              <a:rPr lang="en-US" altLang="ko-KR" dirty="0"/>
              <a:t>( CEA Paris-</a:t>
            </a:r>
            <a:r>
              <a:rPr lang="en-US" altLang="ko-KR" dirty="0" err="1"/>
              <a:t>Saclay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And More…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839" y="1524000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42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Low energy constants in lattice 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All LECs(parameters in the Hamiltonian) </a:t>
            </a:r>
            <a:r>
              <a:rPr lang="en-US" altLang="ko-KR" dirty="0" smtClean="0"/>
              <a:t>needs to be</a:t>
            </a:r>
            <a:r>
              <a:rPr lang="en-US" altLang="ko-KR" dirty="0" smtClean="0"/>
              <a:t> fixed</a:t>
            </a:r>
            <a:endParaRPr lang="en-US" altLang="ko-KR" dirty="0"/>
          </a:p>
          <a:p>
            <a:r>
              <a:rPr lang="en-US" altLang="ko-KR" dirty="0"/>
              <a:t> (They have to be fixed for given lattice regularization)</a:t>
            </a:r>
          </a:p>
          <a:p>
            <a:r>
              <a:rPr lang="en-US" altLang="ko-KR" dirty="0"/>
              <a:t>N-P scattering phase shifts, Deuteron binding energy</a:t>
            </a:r>
          </a:p>
          <a:p>
            <a:r>
              <a:rPr lang="en-US" altLang="ko-KR" dirty="0"/>
              <a:t>Triton binding energy, Triton beta decay.</a:t>
            </a:r>
          </a:p>
          <a:p>
            <a:r>
              <a:rPr lang="en-US" altLang="ko-KR" dirty="0"/>
              <a:t>Scattering phase shifts on the Lattice: Wall method. 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995766"/>
            <a:ext cx="7924800" cy="259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9AB39B-4B66-A44D-A873-708FB7F75BB9}"/>
              </a:ext>
            </a:extLst>
          </p:cNvPr>
          <p:cNvSpPr txBox="1"/>
          <p:nvPr/>
        </p:nvSpPr>
        <p:spPr>
          <a:xfrm>
            <a:off x="1553151" y="4955555"/>
            <a:ext cx="7647999" cy="6724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Phase shift can be obtained from</a:t>
            </a:r>
          </a:p>
          <a:p>
            <a:r>
              <a:rPr lang="en-US" dirty="0"/>
              <a:t>The energy spectrum of E(or k) in lattice and imposed Wall size. </a:t>
            </a:r>
          </a:p>
        </p:txBody>
      </p:sp>
    </p:spTree>
    <p:extLst>
      <p:ext uri="{BB962C8B-B14F-4D97-AF65-F5344CB8AC3E}">
        <p14:creationId xmlns:p14="http://schemas.microsoft.com/office/powerpoint/2010/main" val="34766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000"/>
            <a:ext cx="8076396" cy="5790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7323" y="6324600"/>
            <a:ext cx="6170279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Determine LECs by fitting phase shifts of N-N scattering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415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chiral Hamiltonian (N3LO)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81018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Full N3LO Hamiltonian 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Free Hamiltonian(Kinetic term)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Short range (nonlocal smeared) contact interactions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Isospin-breaking short range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One pion exchange potential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Two pion exchange potential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Coulomb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Long range isospin breaking interaction( isospin dependence in OPE)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Galilean Invariance Restoration (GIR) term (because of non-local interaction.)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Three nucleon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99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 with full chiral interaction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4207" y="1868993"/>
            <a:ext cx="8139164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NLEFT suffers sign problems at large Euclidean time limit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Large cancellation between positive and negative contributions</a:t>
            </a:r>
            <a:r>
              <a:rPr lang="en-US" altLang="ko-KR" dirty="0">
                <a:sym typeface="Wingdings" panose="05000000000000000000" pitchFamily="2" charset="2"/>
              </a:rPr>
              <a:t> large uncertainty.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SU(4) symmetric interaction does not have 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One pion exchange and </a:t>
            </a:r>
            <a:r>
              <a:rPr lang="en-US" altLang="ko-KR" dirty="0">
                <a:solidFill>
                  <a:srgbClr val="FF0000"/>
                </a:solidFill>
              </a:rPr>
              <a:t>higher order chiral interaction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Difficulty with Asymmetric nuclei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Needs a remedy to extend to </a:t>
            </a:r>
            <a:r>
              <a:rPr lang="en-US" altLang="ko-KR" dirty="0">
                <a:solidFill>
                  <a:srgbClr val="FF0000"/>
                </a:solidFill>
              </a:rPr>
              <a:t>neutron rich isotopes</a:t>
            </a:r>
            <a:r>
              <a:rPr lang="en-US" altLang="ko-KR" dirty="0"/>
              <a:t>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 new approach to reduce the sign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 Wave function matching Hamiltonian.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44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38275"/>
            <a:ext cx="7112874" cy="4870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7219" y="4913507"/>
            <a:ext cx="1811714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 is only active</a:t>
            </a:r>
          </a:p>
          <a:p>
            <a:r>
              <a:rPr lang="en-US" altLang="ko-KR" dirty="0"/>
              <a:t>At r &lt; 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95" y="3945551"/>
            <a:ext cx="3697298" cy="4706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968" y="4454309"/>
            <a:ext cx="2004951" cy="459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0849" y="1524000"/>
            <a:ext cx="2078904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 and H’ are fully equivalent to two-body observables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20849" y="2693770"/>
            <a:ext cx="2197223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</a:t>
            </a:r>
            <a:r>
              <a:rPr lang="en-US" altLang="ko-KR" dirty="0">
                <a:solidFill>
                  <a:srgbClr val="FF0000"/>
                </a:solidFill>
              </a:rPr>
              <a:t> goal </a:t>
            </a:r>
            <a:r>
              <a:rPr lang="en-US" altLang="ko-KR" dirty="0"/>
              <a:t>is to make the </a:t>
            </a:r>
            <a:r>
              <a:rPr lang="en-US" altLang="ko-KR" dirty="0">
                <a:solidFill>
                  <a:srgbClr val="FF0000"/>
                </a:solidFill>
              </a:rPr>
              <a:t>perturbation expansion</a:t>
            </a:r>
            <a:r>
              <a:rPr lang="en-US" altLang="ko-KR" dirty="0"/>
              <a:t> from “simple” wave function gives </a:t>
            </a:r>
            <a:r>
              <a:rPr lang="en-US" altLang="ko-KR" dirty="0">
                <a:solidFill>
                  <a:srgbClr val="FF0000"/>
                </a:solidFill>
              </a:rPr>
              <a:t>a good convergence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341" y="4913507"/>
            <a:ext cx="2167921" cy="110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24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NN phase shifts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60" y="1785693"/>
            <a:ext cx="6633971" cy="42411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3992" y="2022231"/>
            <a:ext cx="2224454" cy="241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Original Hamiltonian is fitted to phase shifts.</a:t>
            </a:r>
          </a:p>
          <a:p>
            <a:endParaRPr lang="en-US" altLang="ko-KR" dirty="0"/>
          </a:p>
          <a:p>
            <a:r>
              <a:rPr lang="en-US" altLang="ko-KR" dirty="0"/>
              <a:t>H’ is equivalent to original Hamiltonian.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646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21" y="2087418"/>
            <a:ext cx="6658904" cy="9240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57" y="3251061"/>
            <a:ext cx="8878539" cy="19814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0582" y="1592263"/>
            <a:ext cx="2787943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“Simple” Hamiltonian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234" y="5472127"/>
            <a:ext cx="3991532" cy="724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81964" y="5652655"/>
            <a:ext cx="3990195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local,non</a:t>
            </a:r>
            <a:r>
              <a:rPr lang="en-US" dirty="0"/>
              <a:t>-local smeared operators)</a:t>
            </a:r>
          </a:p>
        </p:txBody>
      </p:sp>
    </p:spTree>
    <p:extLst>
      <p:ext uri="{BB962C8B-B14F-4D97-AF65-F5344CB8AC3E}">
        <p14:creationId xmlns:p14="http://schemas.microsoft.com/office/powerpoint/2010/main" val="1864364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5" y="2221147"/>
            <a:ext cx="8087854" cy="771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8338" y="1717964"/>
            <a:ext cx="251062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N3LO Hamiltonian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73" y="3116294"/>
            <a:ext cx="4458322" cy="724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2110" y="4242537"/>
            <a:ext cx="7426035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V_2N : short range NN interactions</a:t>
            </a:r>
          </a:p>
          <a:p>
            <a:r>
              <a:rPr lang="en-US" dirty="0"/>
              <a:t>W_2N: GIR restoration term for V_2N </a:t>
            </a:r>
          </a:p>
          <a:p>
            <a:r>
              <a:rPr lang="en-US" dirty="0"/>
              <a:t>V_2N,WFM : difference from H_s</a:t>
            </a:r>
          </a:p>
          <a:p>
            <a:r>
              <a:rPr lang="en-US" dirty="0"/>
              <a:t>W_2N,WFM: GIR restoration correction to V_2N,WFM</a:t>
            </a:r>
          </a:p>
          <a:p>
            <a:r>
              <a:rPr lang="en-US" dirty="0"/>
              <a:t>V_3N : contains short range 3N interaction </a:t>
            </a:r>
            <a:r>
              <a:rPr lang="en-US" dirty="0">
                <a:solidFill>
                  <a:srgbClr val="0000FF"/>
                </a:solidFill>
              </a:rPr>
              <a:t>parameters(to be fitted)</a:t>
            </a:r>
          </a:p>
          <a:p>
            <a:r>
              <a:rPr lang="en-US" dirty="0"/>
              <a:t>            and two pion exchange correction to 3N    </a:t>
            </a:r>
          </a:p>
        </p:txBody>
      </p:sp>
    </p:spTree>
    <p:extLst>
      <p:ext uri="{BB962C8B-B14F-4D97-AF65-F5344CB8AC3E}">
        <p14:creationId xmlns:p14="http://schemas.microsoft.com/office/powerpoint/2010/main" val="2743024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BE/A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65" y="1694822"/>
            <a:ext cx="7438736" cy="381258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1082437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density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34" y="1803336"/>
            <a:ext cx="6044958" cy="22878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54" y="4273478"/>
            <a:ext cx="5987438" cy="21212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591" y="3123955"/>
            <a:ext cx="2957409" cy="19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04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457201"/>
            <a:ext cx="8241145" cy="6060411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8382000" y="2895600"/>
            <a:ext cx="457200" cy="3276600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719114" y="4268927"/>
            <a:ext cx="72968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Ab initio</a:t>
            </a:r>
          </a:p>
          <a:p>
            <a:r>
              <a:rPr lang="en-US" altLang="ko-KR" sz="1200" dirty="0"/>
              <a:t>Nuclear</a:t>
            </a:r>
          </a:p>
          <a:p>
            <a:r>
              <a:rPr lang="en-US" altLang="ko-KR" sz="1200" dirty="0"/>
              <a:t>Theory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294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Radius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5" y="1705842"/>
            <a:ext cx="8465358" cy="43212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4111254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Nuclear/Neutron Matter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02" y="1784668"/>
            <a:ext cx="5227074" cy="44274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Neutron matter: </a:t>
            </a:r>
          </a:p>
          <a:p>
            <a:r>
              <a:rPr lang="en-US" altLang="ko-KR" dirty="0"/>
              <a:t>A=4~80</a:t>
            </a:r>
          </a:p>
          <a:p>
            <a:r>
              <a:rPr lang="en-US" altLang="ko-KR" dirty="0"/>
              <a:t>box size 6.6 ~ 13.2  fm. </a:t>
            </a:r>
          </a:p>
          <a:p>
            <a:endParaRPr lang="en-US" altLang="ko-KR" dirty="0"/>
          </a:p>
          <a:p>
            <a:r>
              <a:rPr lang="en-US" altLang="ko-KR" dirty="0"/>
              <a:t>Nuclear matter:</a:t>
            </a:r>
          </a:p>
          <a:p>
            <a:r>
              <a:rPr lang="en-US" altLang="ko-KR" dirty="0"/>
              <a:t>A=4 ~ 160</a:t>
            </a:r>
          </a:p>
          <a:p>
            <a:r>
              <a:rPr lang="en-US" altLang="ko-KR" dirty="0"/>
              <a:t>Box size 7.92~9.24 fm.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994957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isotopes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70" y="1880324"/>
            <a:ext cx="7170970" cy="385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3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and Oxygen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43" y="1915296"/>
            <a:ext cx="8313714" cy="43454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939805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Dripline for unitary Fermions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6255" y="1681018"/>
            <a:ext cx="9034895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Full chiral EFT calculation are very expensive for many fermions.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Unitary Fermion Gas :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 strongly coupled conformal system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Physically interesting multi-fermion system with simple interaction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72" y="3136968"/>
            <a:ext cx="6706536" cy="7144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직사각형 4"/>
              <p:cNvSpPr/>
              <p:nvPr/>
            </p:nvSpPr>
            <p:spPr>
              <a:xfrm>
                <a:off x="862445" y="4170156"/>
                <a:ext cx="7101609" cy="980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ym typeface="Wingdings" panose="05000000000000000000" pitchFamily="2" charset="2"/>
                  </a:rPr>
                  <a:t>p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cot</m:t>
                        </m:r>
                      </m:fName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𝛿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altLang="ko-KR" dirty="0">
                    <a:sym typeface="Wingdings" panose="05000000000000000000" pitchFamily="2" charset="2"/>
                  </a:rPr>
                  <a:t> : Unitary limit </a:t>
                </a: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largest possible scattering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amplitude. Infinite </a:t>
                </a:r>
                <a:r>
                  <a:rPr lang="en-US" altLang="ko-KR" dirty="0">
                    <a:sym typeface="Wingdings" panose="05000000000000000000" pitchFamily="2" charset="2"/>
                  </a:rPr>
                  <a:t>scattering length. 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r>
                  <a:rPr lang="en-US" altLang="ko-KR" sz="2000" dirty="0" smtClean="0">
                    <a:sym typeface="Wingdings" panose="05000000000000000000" pitchFamily="2" charset="2"/>
                  </a:rPr>
                  <a:t>   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( Realistic nuclear force is close to unitary limit.) </a:t>
                </a:r>
              </a:p>
            </p:txBody>
          </p:sp>
        </mc:Choice>
        <mc:Fallback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45" y="4170156"/>
                <a:ext cx="7101609" cy="980268"/>
              </a:xfrm>
              <a:prstGeom prst="rect">
                <a:avLst/>
              </a:prstGeom>
              <a:blipFill>
                <a:blip r:embed="rId3"/>
                <a:stretch>
                  <a:fillRect l="-773" t="-3106" r="-687" b="-10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67772" y="5385641"/>
            <a:ext cx="6288810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Universality</a:t>
            </a:r>
            <a:r>
              <a:rPr lang="en-US" altLang="ko-KR" dirty="0"/>
              <a:t> of unitary </a:t>
            </a:r>
            <a:r>
              <a:rPr lang="en-US" altLang="ko-KR" dirty="0" smtClean="0"/>
              <a:t>limit of </a:t>
            </a:r>
            <a:r>
              <a:rPr lang="en-US" altLang="ko-KR" dirty="0"/>
              <a:t>many fermion system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Bertsch</a:t>
            </a:r>
            <a:r>
              <a:rPr lang="en-US" altLang="ko-KR" dirty="0">
                <a:sym typeface="Wingdings" panose="05000000000000000000" pitchFamily="2" charset="2"/>
              </a:rPr>
              <a:t> Parameter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832" y="5238028"/>
            <a:ext cx="1337225" cy="114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86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Unitary limit Hamiltonian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92263"/>
            <a:ext cx="3439090" cy="25166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34390" y="1592263"/>
            <a:ext cx="5338919" cy="628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1S0 NN scattering phase shift is </a:t>
            </a:r>
            <a:r>
              <a:rPr lang="en-US" altLang="ko-KR" sz="1600" dirty="0" smtClean="0"/>
              <a:t>fitted for </a:t>
            </a:r>
            <a:r>
              <a:rPr lang="en-US" altLang="ko-KR" sz="1600" dirty="0"/>
              <a:t>unitary limit .</a:t>
            </a:r>
          </a:p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In cubic and BCC lattice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48150" y="4196371"/>
            <a:ext cx="4953000" cy="6724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N=66 neutrons (33 spin up, 33 spin down)</a:t>
            </a:r>
          </a:p>
          <a:p>
            <a:r>
              <a:rPr lang="en-US" altLang="ko-KR" dirty="0"/>
              <a:t>L = 4,…, 10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70" y="4232995"/>
            <a:ext cx="3595549" cy="23995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577" y="4868863"/>
            <a:ext cx="1952898" cy="638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528" y="5541355"/>
            <a:ext cx="3643893" cy="31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058" y="5995527"/>
            <a:ext cx="1586997" cy="2952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763" y="5995527"/>
            <a:ext cx="1503201" cy="3932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250" y="5434829"/>
            <a:ext cx="157126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Cubic lattice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16194" y="5926370"/>
            <a:ext cx="1463862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BCC </a:t>
            </a:r>
            <a:r>
              <a:rPr lang="en-US" altLang="ko-KR" dirty="0"/>
              <a:t>lattice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283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Unitary Fermions under external potential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255" y="1671782"/>
            <a:ext cx="8526895" cy="328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Unitary Fermion itself does not form a bound nuclei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ym typeface="Wingdings" panose="05000000000000000000" pitchFamily="2" charset="2"/>
              </a:rPr>
              <a:t> Introduce an external spherical well potential  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</a:t>
            </a:r>
            <a:r>
              <a:rPr 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Can we find a relation between spherical well shape and dripline?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Separation energy have to be calculated accurately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 Use an re-weighting method to reduce error in separation energy.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  ( Compute A and A-n system at the same-time in MC 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     to  include correlation in the error estimation.)     </a:t>
            </a: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Unfortunately, realistic mean-field potential is rather expensive.(too many fermions for dripline in Unitary limits.)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     limited to shallow external potential. 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 Try to see the dependence on  parameter : y0 = m R^2 V</a:t>
            </a:r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32426" y="5377326"/>
            <a:ext cx="7018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     </a:t>
            </a:r>
            <a:r>
              <a:rPr lang="en-US" sz="2400" dirty="0">
                <a:solidFill>
                  <a:srgbClr val="FF0000"/>
                </a:solidFill>
              </a:rPr>
              <a:t>(Work in progress. Only preliminary results) </a:t>
            </a:r>
          </a:p>
        </p:txBody>
      </p:sp>
    </p:spTree>
    <p:extLst>
      <p:ext uri="{BB962C8B-B14F-4D97-AF65-F5344CB8AC3E}">
        <p14:creationId xmlns:p14="http://schemas.microsoft.com/office/powerpoint/2010/main" val="2689275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Separation energies </a:t>
            </a:r>
            <a:endParaRPr lang="en-US" dirty="0"/>
          </a:p>
        </p:txBody>
      </p:sp>
      <p:pic>
        <p:nvPicPr>
          <p:cNvPr id="3" name="Sn_isotopes.png" descr="Sn_isotop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0174" y="1385455"/>
            <a:ext cx="6450976" cy="483823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/>
          <p:cNvSpPr txBox="1"/>
          <p:nvPr/>
        </p:nvSpPr>
        <p:spPr>
          <a:xfrm>
            <a:off x="495300" y="1708727"/>
            <a:ext cx="1850736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Lattice spacing 100 MeV</a:t>
            </a:r>
          </a:p>
          <a:p>
            <a:endParaRPr lang="en-US" dirty="0"/>
          </a:p>
          <a:p>
            <a:r>
              <a:rPr lang="en-US" dirty="0" smtClean="0"/>
              <a:t>Spherical well </a:t>
            </a:r>
          </a:p>
          <a:p>
            <a:r>
              <a:rPr lang="en-US" dirty="0" smtClean="0"/>
              <a:t>radius~ 4fm </a:t>
            </a:r>
            <a:endParaRPr 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099358" y="59005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684606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Unitary Fermions under external potential</a:t>
            </a:r>
            <a:endParaRPr lang="en-US" dirty="0"/>
          </a:p>
        </p:txBody>
      </p:sp>
      <p:pic>
        <p:nvPicPr>
          <p:cNvPr id="5" name="y0_bound.png" descr="y0_b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49" y="1666875"/>
            <a:ext cx="4792951" cy="4792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N_alpha.png" descr="N_alph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8072" y="1828800"/>
            <a:ext cx="4456756" cy="445675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직사각형 6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3818768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V_8_4n_density_xy.png" descr="V_8_4n_density_x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98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V_8_5n_density_xy.png" descr="V_8_5n_density_x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50379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V_8_6n_density_xy.png" descr="V_8_6n_density_x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3660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V_8_7n_density_xy.png" descr="V_8_7n_density_x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76940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V_8_8n_density_xy.png" descr="V_8_8n_density_xy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098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V_8_9n_density_xy.png" descr="V_8_9n_density_xy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50379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V_8_10n_density_xy.png" descr="V_8_10n_density_xy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813660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V_8_11n_density_xy.png" descr="V_8_11n_density_xy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176940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V0=8MeV density cont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V0=8MeV density contour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90327244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Ab-initio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0" y="1600200"/>
            <a:ext cx="4114800" cy="486525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i="1" dirty="0" smtClean="0"/>
              <a:t>ab-initio</a:t>
            </a:r>
            <a:r>
              <a:rPr lang="en-US" altLang="ko-KR" dirty="0" smtClean="0"/>
              <a:t> </a:t>
            </a:r>
            <a:r>
              <a:rPr lang="en-US" altLang="ko-KR" dirty="0"/>
              <a:t>Nuclear Physics</a:t>
            </a:r>
          </a:p>
          <a:p>
            <a:pPr lvl="1"/>
            <a:r>
              <a:rPr lang="en-US" altLang="ko-KR" dirty="0"/>
              <a:t>(1) nucleon degrees of freedom</a:t>
            </a:r>
          </a:p>
          <a:p>
            <a:pPr lvl="1"/>
            <a:r>
              <a:rPr lang="en-US" altLang="ko-KR" dirty="0"/>
              <a:t>(2) nucleon-nucleon interaction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Goal: predict </a:t>
            </a:r>
            <a:r>
              <a:rPr lang="en-US" altLang="ko-KR" dirty="0">
                <a:solidFill>
                  <a:srgbClr val="FF0000"/>
                </a:solidFill>
              </a:rPr>
              <a:t>wide range(structure, reaction, nuclear matter)</a:t>
            </a:r>
            <a:r>
              <a:rPr lang="en-US" altLang="ko-KR" dirty="0"/>
              <a:t> of nuclear phenomena (</a:t>
            </a:r>
            <a:r>
              <a:rPr lang="en-US" altLang="ko-KR" dirty="0">
                <a:solidFill>
                  <a:srgbClr val="FF0000"/>
                </a:solidFill>
              </a:rPr>
              <a:t>without parameter fitting, model assumption</a:t>
            </a:r>
            <a:r>
              <a:rPr lang="en-US" altLang="ko-KR" dirty="0"/>
              <a:t>) from </a:t>
            </a:r>
            <a:r>
              <a:rPr lang="en-US" altLang="ko-KR" dirty="0">
                <a:solidFill>
                  <a:srgbClr val="FF0000"/>
                </a:solidFill>
              </a:rPr>
              <a:t>nuclear interaction (for 2-body,3-body, many-body, based on QCD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Direct connection between</a:t>
            </a:r>
          </a:p>
          <a:p>
            <a:pPr marL="0" indent="0">
              <a:buNone/>
            </a:pPr>
            <a:r>
              <a:rPr lang="en-US" altLang="ko-KR" sz="1900" dirty="0" smtClean="0">
                <a:solidFill>
                  <a:srgbClr val="0000FF"/>
                </a:solidFill>
              </a:rPr>
              <a:t>Nuclear Force ↔ Nuclear Phenomena</a:t>
            </a:r>
            <a:endParaRPr lang="ko-KR" altLang="en-US" sz="19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1746"/>
            <a:ext cx="4114800" cy="38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57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V_10_6n_density_xy.png" descr="V_10_6n_density_x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260" y="171524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V_10_7n_density_xy.png" descr="V_10_7n_density_x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9474" y="171524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V_10_8n_density_xy.png" descr="V_10_8n_density_xy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71908" y="171524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V_10_9n_density_xy.png" descr="V_10_9n_density_x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38230" y="171524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V_10_10n_density_xy.png" descr="V_10_10n_density_xy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2260" y="3971167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V_10_11n_density_xy.png" descr="V_10_11n_density_xy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29474" y="3971167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V_10_12n_density_xy.png" descr="V_10_12n_density_xy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871908" y="3971167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V_10_13n_density_xy.png" descr="V_10_13n_density_xy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238230" y="3971167"/>
            <a:ext cx="2579688" cy="2042669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V0=10MeV density cont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V0=10MeV density contour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08844703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99491"/>
            <a:ext cx="8532812" cy="386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Wave function matching method seems to be promising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New method to improve the N3LO calculation of NLEFT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Preliminary study shows promising results for wide range of observables </a:t>
            </a:r>
            <a:r>
              <a:rPr lang="en-US" altLang="ko-KR" dirty="0">
                <a:solidFill>
                  <a:srgbClr val="FF0000"/>
                </a:solidFill>
              </a:rPr>
              <a:t>in one scheme </a:t>
            </a:r>
            <a:r>
              <a:rPr lang="en-US" altLang="ko-KR" dirty="0"/>
              <a:t>(same interaction and many-body method)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NN scattering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Binding energy (from 3H to 40Ca)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Symmetric Nuclear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Neutron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Dripline of Oxygen isotope.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Carbon excited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Further investigation on the finite volume effects is on-going.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Also, Carbon isotopes, odd Oxygen isotopes, Cluster structure, excited states will be studied.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81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 initio many-body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(ab initio) Nuclear physics is challenging.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Non-perturbative </a:t>
            </a:r>
            <a:r>
              <a:rPr lang="en-US" altLang="ko-KR" dirty="0">
                <a:sym typeface="Wingdings" panose="05000000000000000000" pitchFamily="2" charset="2"/>
              </a:rPr>
              <a:t>many body problem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Ab-initio </a:t>
            </a:r>
            <a:r>
              <a:rPr lang="en-US" altLang="ko-KR" dirty="0">
                <a:sym typeface="Wingdings" panose="05000000000000000000" pitchFamily="2" charset="2"/>
              </a:rPr>
              <a:t>nuclear many body methods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Greens function Monte Carlo(GFMC)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No-core shell model(NCSM)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Coupled Cluster (CC)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IM-SRG, VS-SRG 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Nuclear Lattice Effective Field Theory(NLEFT)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And more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With recent progress in ab-initio methods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Binding energies for wide range of nuclei 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Some reaction calculation for light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4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Dripline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0" y="1592263"/>
            <a:ext cx="7490299" cy="3822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1106248" y="5677767"/>
            <a:ext cx="775366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explain the dripline of Carbon,</a:t>
            </a:r>
            <a:r>
              <a:rPr lang="ko-KR" altLang="en-US" dirty="0"/>
              <a:t> </a:t>
            </a:r>
            <a:r>
              <a:rPr lang="en-US" altLang="ko-KR" dirty="0"/>
              <a:t>Oxygen isotopes in NLEFT?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Sensitive to nuclear </a:t>
            </a:r>
            <a:r>
              <a:rPr lang="en-US" altLang="ko-KR" dirty="0" smtClean="0">
                <a:sym typeface="Wingdings" panose="05000000000000000000" pitchFamily="2" charset="2"/>
              </a:rPr>
              <a:t>force ? (</a:t>
            </a:r>
            <a:r>
              <a:rPr lang="en-US" altLang="ko-KR" dirty="0" smtClean="0"/>
              <a:t>Role </a:t>
            </a:r>
            <a:r>
              <a:rPr lang="en-US" altLang="ko-KR" dirty="0"/>
              <a:t>of 3-body force</a:t>
            </a:r>
            <a:r>
              <a:rPr lang="en-US" altLang="ko-KR" dirty="0" smtClean="0"/>
              <a:t>?)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58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 Lattice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 of ab initio method for many fermion system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124076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6" y="2409826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94" y="3228976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12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Path integral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1726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" y="5417994"/>
            <a:ext cx="3920490" cy="10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57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Hamiltonian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4790" y="1592263"/>
            <a:ext cx="4865909" cy="488473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We need to introduce a lattice scale in space and time:</a:t>
            </a:r>
          </a:p>
          <a:p>
            <a:r>
              <a:rPr lang="en-US" altLang="ko-KR" sz="2000" dirty="0"/>
              <a:t>momentum space cutoff ~ 150 MeV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en-US" altLang="ko-KR" sz="2000" dirty="0"/>
              <a:t> lattice size a= 1.316 </a:t>
            </a:r>
            <a:r>
              <a:rPr lang="en-US" altLang="ko-KR" sz="2000" dirty="0" err="1"/>
              <a:t>fm</a:t>
            </a:r>
            <a:r>
              <a:rPr lang="en-US" altLang="ko-KR" sz="2000" dirty="0"/>
              <a:t>  </a:t>
            </a:r>
          </a:p>
          <a:p>
            <a:r>
              <a:rPr lang="en-US" altLang="ko-KR" sz="2000" dirty="0"/>
              <a:t>Time cutoff ~ 1000 MeV </a:t>
            </a:r>
          </a:p>
          <a:p>
            <a:r>
              <a:rPr lang="en-US" altLang="ko-KR" sz="2000" dirty="0"/>
              <a:t>We need to determine coefficients of interaction for the lattice size. (regularization scale.) </a:t>
            </a:r>
          </a:p>
          <a:p>
            <a:r>
              <a:rPr lang="en-US" altLang="ko-KR" sz="2000" dirty="0"/>
              <a:t>Two-body interaction coefficients can be determined from phase shifts of np scattering.  </a:t>
            </a:r>
          </a:p>
          <a:p>
            <a:r>
              <a:rPr lang="en-US" altLang="ko-KR" sz="2000" dirty="0"/>
              <a:t>Three-body interaction can be fixed from binding energy of A&gt;=3. </a:t>
            </a:r>
            <a:endParaRPr lang="ko-KR" altLang="en-US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" y="2438400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1265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20498</TotalTime>
  <Words>1326</Words>
  <Application>Microsoft Office PowerPoint</Application>
  <PresentationFormat>A4 용지(210x297mm)</PresentationFormat>
  <Paragraphs>225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41</vt:i4>
      </vt:variant>
    </vt:vector>
  </HeadingPairs>
  <TitlesOfParts>
    <vt:vector size="51" baseType="lpstr">
      <vt:lpstr>돋움</vt:lpstr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1_Clarity</vt:lpstr>
      <vt:lpstr>5_Clarity</vt:lpstr>
      <vt:lpstr>PowerPoint 프레젠테이션</vt:lpstr>
      <vt:lpstr>Nuclear Lattice Effective Field Theory Collaboration</vt:lpstr>
      <vt:lpstr>PowerPoint 프레젠테이션</vt:lpstr>
      <vt:lpstr>Ab-initio method</vt:lpstr>
      <vt:lpstr>Ab initio many-body</vt:lpstr>
      <vt:lpstr>Dripline</vt:lpstr>
      <vt:lpstr>Nuclear Lattice Effective Field Theory</vt:lpstr>
      <vt:lpstr>Path integral</vt:lpstr>
      <vt:lpstr>Lattice Hamiltonian</vt:lpstr>
      <vt:lpstr>Auxiliary Field Monte Carlo </vt:lpstr>
      <vt:lpstr>Hamiltonian in auxiliary field lattice</vt:lpstr>
      <vt:lpstr>PowerPoint 프레젠테이션</vt:lpstr>
      <vt:lpstr>Applications of NLEFT</vt:lpstr>
      <vt:lpstr>Chiral Effective Field Theory</vt:lpstr>
      <vt:lpstr>Lattice chiral Hamiltonian at Leading order</vt:lpstr>
      <vt:lpstr>Improved action with non-locality</vt:lpstr>
      <vt:lpstr>PowerPoint 프레젠테이션</vt:lpstr>
      <vt:lpstr>PowerPoint 프레젠테이션</vt:lpstr>
      <vt:lpstr>PowerPoint 프레젠테이션</vt:lpstr>
      <vt:lpstr>Low energy constants in lattice EFT</vt:lpstr>
      <vt:lpstr>PowerPoint 프레젠테이션</vt:lpstr>
      <vt:lpstr>Lattice chiral Hamiltonian (N3LO)</vt:lpstr>
      <vt:lpstr>Difficulty with full chiral interaction</vt:lpstr>
      <vt:lpstr>Wave function matching</vt:lpstr>
      <vt:lpstr>NN phase shifts from WFM</vt:lpstr>
      <vt:lpstr>Wave function matching Hamiltonian</vt:lpstr>
      <vt:lpstr>Wave function matching Hamiltonian</vt:lpstr>
      <vt:lpstr>BE/A from WFM</vt:lpstr>
      <vt:lpstr>Charge density from WFM</vt:lpstr>
      <vt:lpstr>Charge Radius</vt:lpstr>
      <vt:lpstr>Nuclear/Neutron Matter</vt:lpstr>
      <vt:lpstr>Carbon isotopes</vt:lpstr>
      <vt:lpstr>Carbon and Oxygen</vt:lpstr>
      <vt:lpstr>Dripline for unitary Fermions</vt:lpstr>
      <vt:lpstr>Unitary limit Hamiltonian</vt:lpstr>
      <vt:lpstr>Unitary Fermions under external potential</vt:lpstr>
      <vt:lpstr>Separation energies </vt:lpstr>
      <vt:lpstr>Unitary Fermions under external potential</vt:lpstr>
      <vt:lpstr>V0=8MeV density contour </vt:lpstr>
      <vt:lpstr>V0=10MeV density contour 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유준호</dc:creator>
  <cp:lastModifiedBy>user</cp:lastModifiedBy>
  <cp:revision>1171</cp:revision>
  <cp:lastPrinted>2018-09-03T05:45:20Z</cp:lastPrinted>
  <dcterms:created xsi:type="dcterms:W3CDTF">2016-03-06T10:47:04Z</dcterms:created>
  <dcterms:modified xsi:type="dcterms:W3CDTF">2023-11-12T06:21:58Z</dcterms:modified>
</cp:coreProperties>
</file>